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8" r:id="rId3"/>
    <p:sldId id="260" r:id="rId4"/>
    <p:sldId id="289" r:id="rId5"/>
    <p:sldId id="290" r:id="rId6"/>
    <p:sldId id="263" r:id="rId7"/>
    <p:sldId id="264" r:id="rId8"/>
    <p:sldId id="291" r:id="rId9"/>
    <p:sldId id="270" r:id="rId10"/>
    <p:sldId id="292" r:id="rId11"/>
    <p:sldId id="293" r:id="rId12"/>
    <p:sldId id="294" r:id="rId13"/>
    <p:sldId id="273" r:id="rId14"/>
    <p:sldId id="276" r:id="rId15"/>
    <p:sldId id="277" r:id="rId16"/>
    <p:sldId id="275" r:id="rId17"/>
    <p:sldId id="259" r:id="rId18"/>
    <p:sldId id="268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7c5024eb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7c5024eb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17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7c5024eb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7c5024eb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3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7c5024eb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7c5024eb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40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7c5024eb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7c5024eb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7c19a752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7c19a752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b286a99b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b286a99b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b286a99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b286a99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7c5024e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7c5024e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7c5024eb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7c5024eb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932acba0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932acba0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b2d9b3f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b2d9b3f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32acba0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32acba0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932acba0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932acba0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932acba0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932acba0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7c19a752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7c19a752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7c19a752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7c19a752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7c19a752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7c19a752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7c19a752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7c19a752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7c19a752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7c19a752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7c19a752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7c19a752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7c19a75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7c19a75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7c5024eb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7c5024eb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b2d9b3f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b2d9b3f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54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b2d9b3f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b2d9b3f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24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7c5024e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7c5024e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7c5024eb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7c5024eb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7c5024eb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7c5024eb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31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7c5024eb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7c5024eb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ckly.gam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ns.cz/projekty/medialni-vzdelavani/materialy/publikace/v-digitalnim-sve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atrosmedia.cz/tituly/12848534/informatika-pro-1-stupen-zakladni-skol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esdaty.zcu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mysleni.cz/sv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emil.com/sk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h-edu.cz/informatik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ute-it.toxicode.f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ilentteacher.toxicode.fr/" TargetMode="External"/><Relationship Id="rId4" Type="http://schemas.openxmlformats.org/officeDocument/2006/relationships/hyperlink" Target="https://little-dot.toxicode.f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esdaty.zcu.cz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mysleni.cz/ucebnice/zaklady-informatiky-pro-1-stupen-z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mysleni.cz/ucebnice/zaklady-informatiky-pro-zakladni-skol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racesdaty.zcu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mysleni.cz/ucebnice/zaklady-informatiky-pro-zakladni-skol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home.pf.jcu.cz/jo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esdaty.zcu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AC55FF8-819B-4724-A323-191B8CF89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10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Kódování s bloky – Code.org</a:t>
            </a:r>
            <a:endParaRPr dirty="0"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Google Shape;145;p28">
            <a:extLst>
              <a:ext uri="{FF2B5EF4-FFF2-40B4-BE49-F238E27FC236}">
                <a16:creationId xmlns:a16="http://schemas.microsoft.com/office/drawing/2014/main" id="{0AFB5E0E-F2BD-45AA-A530-2AAFAEE934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186928" cy="3692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62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Kódování s bloky – </a:t>
            </a:r>
            <a:r>
              <a:rPr lang="cs-CZ" dirty="0" err="1"/>
              <a:t>Scratch</a:t>
            </a:r>
            <a:endParaRPr dirty="0"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" name="Google Shape;150;p29">
            <a:extLst>
              <a:ext uri="{FF2B5EF4-FFF2-40B4-BE49-F238E27FC236}">
                <a16:creationId xmlns:a16="http://schemas.microsoft.com/office/drawing/2014/main" id="{864E24FA-BFF6-4A9D-98A8-F5C6E313BB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06" y="1152475"/>
            <a:ext cx="6454588" cy="3642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31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Kódování s bloky – </a:t>
            </a:r>
            <a:r>
              <a:rPr lang="cs-CZ" dirty="0" err="1"/>
              <a:t>Scratch</a:t>
            </a:r>
            <a:endParaRPr dirty="0"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Google Shape;155;p30">
            <a:extLst>
              <a:ext uri="{FF2B5EF4-FFF2-40B4-BE49-F238E27FC236}">
                <a16:creationId xmlns:a16="http://schemas.microsoft.com/office/drawing/2014/main" id="{4A5247A2-1486-4A3D-BDC3-C059226C35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7030165" cy="3838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14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8;p27">
            <a:extLst>
              <a:ext uri="{FF2B5EF4-FFF2-40B4-BE49-F238E27FC236}">
                <a16:creationId xmlns:a16="http://schemas.microsoft.com/office/drawing/2014/main" id="{8153C2E6-0D8C-495E-942F-3F9891FECE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Kódování s bloky – </a:t>
            </a:r>
            <a:r>
              <a:rPr lang="cs-CZ" dirty="0" err="1"/>
              <a:t>Scratch</a:t>
            </a:r>
            <a:endParaRPr dirty="0"/>
          </a:p>
        </p:txBody>
      </p:sp>
      <p:pic>
        <p:nvPicPr>
          <p:cNvPr id="4" name="Google Shape;160;p31">
            <a:extLst>
              <a:ext uri="{FF2B5EF4-FFF2-40B4-BE49-F238E27FC236}">
                <a16:creationId xmlns:a16="http://schemas.microsoft.com/office/drawing/2014/main" id="{A5CC5778-B6F8-4F3D-98A1-3B44AAECA2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21" y="1167973"/>
            <a:ext cx="6555243" cy="369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1;p31">
            <a:extLst>
              <a:ext uri="{FF2B5EF4-FFF2-40B4-BE49-F238E27FC236}">
                <a16:creationId xmlns:a16="http://schemas.microsoft.com/office/drawing/2014/main" id="{C0DDC997-C276-4F99-9E46-28C0976AA4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271" y="1819192"/>
            <a:ext cx="1315680" cy="624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470900" y="283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Blockly Games – alternativa k již známému Code.org</a:t>
            </a:r>
            <a:endParaRPr dirty="0"/>
          </a:p>
        </p:txBody>
      </p:sp>
      <p:pic>
        <p:nvPicPr>
          <p:cNvPr id="176" name="Google Shape;1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75" y="1130825"/>
            <a:ext cx="6383826" cy="3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3"/>
          <p:cNvSpPr txBox="1"/>
          <p:nvPr/>
        </p:nvSpPr>
        <p:spPr>
          <a:xfrm>
            <a:off x="6144000" y="730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https://blockly.games/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311700" y="540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Bezpečnost – JSNS – V digitálním světě (pro 1. stupeň)</a:t>
            </a:r>
            <a:endParaRPr dirty="0"/>
          </a:p>
        </p:txBody>
      </p:sp>
      <p:sp>
        <p:nvSpPr>
          <p:cNvPr id="183" name="Google Shape;183;p34">
            <a:hlinkClick r:id="rId3"/>
          </p:cNvPr>
          <p:cNvSpPr txBox="1"/>
          <p:nvPr/>
        </p:nvSpPr>
        <p:spPr>
          <a:xfrm>
            <a:off x="311700" y="1112975"/>
            <a:ext cx="86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https://www.jsns.cz/projekty/medialni-vzdelavani/materialy/publikace/v-digitalnim-svete</a:t>
            </a:r>
            <a:endParaRPr dirty="0"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50" y="1590575"/>
            <a:ext cx="5799754" cy="332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3383100" y="1102200"/>
            <a:ext cx="473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https://www.albatrosmedia.cz/tituly/12848534/informatika-pro-1-stupen-zakladni-skoly/</a:t>
            </a:r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Jiří Vaníček - Informatika pro 1. stupeň základní školy</a:t>
            </a:r>
            <a:endParaRPr/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25" y="1201425"/>
            <a:ext cx="269082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E50E341-6A3A-4BE2-B00F-79145FCE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5383D2-3CEF-4541-A31D-4C4D39B0FA29}"/>
              </a:ext>
            </a:extLst>
          </p:cNvPr>
          <p:cNvSpPr txBox="1"/>
          <p:nvPr/>
        </p:nvSpPr>
        <p:spPr>
          <a:xfrm>
            <a:off x="3383100" y="2185028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učte ze začátku bez robotů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využívejte virtuální prostředí (má ho ozobot - games.ozoblockly.com, má ho VEX) -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učte v Code.org, je to intuitivní pro vás i žáky</a:t>
            </a:r>
            <a:endParaRPr lang="cs-CZ" b="0" dirty="0">
              <a:effectLst/>
            </a:endParaRPr>
          </a:p>
          <a:p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budete chtít začít rovnou i s roboty?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nebojte se toho, žáci to intuitivně zvládnou použít a vy se to naučíte s nimi a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bude vás to BAVIT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4. třída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ovládání digitálního zařízení - bezpečnost, práce se soubory, kopírování, základní editace textu, obrázků, klávesnice, myš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práce ve sdíleném prostředí - heslo, bezpečnostní rizika, přístup ke vzdáleným datům, řešení potíží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úvod do kódování a šifrování dat a informací - kódování obrázkem, textem, číslem, šifrování textu, kódování obrázků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5. třída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Úvod do práce s daty</a:t>
            </a:r>
            <a:r>
              <a:rPr lang="cs"/>
              <a:t> - evidence, kontrola, filtrování, porovnávání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Základy programování - blokově orientované programy (Code.org, Scratch), </a:t>
            </a:r>
            <a:br>
              <a:rPr lang="cs"/>
            </a:br>
            <a:r>
              <a:rPr lang="cs"/>
              <a:t>příkazy a opakující se vzory, vlastní bloky a náhoda, postavy a události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Úvod do informačních systémů - popis, aktivity s prvky systému (počítačová síť)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Úvod do modelování pomocí grafů a schémat - vztahy mezi objekty (rodokmen), znázornění jevu pomocí obrázku (koloběh vody)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6. třída</a:t>
            </a:r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kódování a šifrování dat a informací - znakové sady, přenos dat, obrázky z čar, komprese, binární čísla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práce s daty - data v grafu a tabulce, kontrola dat v tabulce, filtrování, porovnávání, řešení problémů s daty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informační systémy - školní informační systém, uživatelé, činnosti, práva, databázové relace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počítače - správa souborů, aplikací, sítě, fungování e-mailu, internetu, přístup k datům, řešení problémů se zařízením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Školní vzdělávací programy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3074"/>
            <a:ext cx="8679902" cy="32951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678700" y="4108075"/>
            <a:ext cx="31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https://imysleni.cz/svp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7. třída</a:t>
            </a:r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programování - opakování bloků a vlastní bloky, opakování s podmínkou, použití vstupu myši a klávesnice, posílání zpráv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modelování pomocí grafů a schémat - standardizovaná schémata a modely, ohodnocené grafy, minimální cesta grafu, kostra grafu, orientované grafy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8. třída</a:t>
            </a:r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programování - větvení programu (rozhodování), souřadnice (grafický výstup), podprogramy s parametry, proměnné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hromadné zpracování dat - tabulkový procesor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9. třída</a:t>
            </a:r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programovací projekty - popsání problému, realizace, ladění, odstranění chyb, editace kostýmů, klonování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digitální technologie - hardware a software, operační systémy, formáty souborů a komprese dat, nové technologie kolem nás (smart, virtuální, 3D, AI, internet věcí,...), sítě, bezpečnost, digitální identita (digistopa, fungování sociálních sítí)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třída</a:t>
            </a:r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ovládání digitálního zařízení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algoritmizace a programování - (</a:t>
            </a:r>
            <a:r>
              <a:rPr lang="cs" u="sng">
                <a:solidFill>
                  <a:schemeClr val="hlink"/>
                </a:solidFill>
                <a:hlinkClick r:id="rId3"/>
              </a:rPr>
              <a:t>robot Emil 3</a:t>
            </a:r>
            <a:r>
              <a:rPr lang="cs"/>
              <a:t>, případně </a:t>
            </a:r>
            <a:r>
              <a:rPr lang="cs" u="sng">
                <a:solidFill>
                  <a:schemeClr val="hlink"/>
                </a:solidFill>
                <a:hlinkClick r:id="rId4"/>
              </a:rPr>
              <a:t>pracovní sešit</a:t>
            </a:r>
            <a:r>
              <a:rPr lang="cs"/>
              <a:t>), Code.org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algoritmizace s robotickou hračkou - BeeBot, VEX 123</a:t>
            </a:r>
            <a:endParaRPr/>
          </a:p>
        </p:txBody>
      </p:sp>
      <p:pic>
        <p:nvPicPr>
          <p:cNvPr id="215" name="Google Shape;21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1625" y="2740124"/>
            <a:ext cx="2672625" cy="20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2863" y="2370350"/>
            <a:ext cx="18764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150" y="2740120"/>
            <a:ext cx="2396505" cy="20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4. třída</a:t>
            </a:r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práce ve sdíleném prostředí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základy robotiky se stavebnicí - LEGO WeDo 2.0, VEX GO nebo ozoboti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úvod do kódování a šifrování informací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řešení problémů pomocí algoritmizace - (Emil 4, umimeprogramovat.cz, Scratch,</a:t>
            </a:r>
            <a:br>
              <a:rPr lang="cs"/>
            </a:br>
            <a:r>
              <a:rPr lang="cs"/>
              <a:t>Toxicode.fr: </a:t>
            </a:r>
            <a:r>
              <a:rPr lang="cs" u="sng">
                <a:solidFill>
                  <a:schemeClr val="hlink"/>
                </a:solidFill>
                <a:hlinkClick r:id="rId3"/>
              </a:rPr>
              <a:t>Compute It</a:t>
            </a:r>
            <a:r>
              <a:rPr lang="cs"/>
              <a:t>, </a:t>
            </a:r>
            <a:r>
              <a:rPr lang="cs" u="sng">
                <a:solidFill>
                  <a:schemeClr val="hlink"/>
                </a:solidFill>
                <a:hlinkClick r:id="rId4"/>
              </a:rPr>
              <a:t>Little Dot Adventure</a:t>
            </a:r>
            <a:r>
              <a:rPr lang="cs"/>
              <a:t>, </a:t>
            </a:r>
            <a:r>
              <a:rPr lang="cs" u="sng">
                <a:solidFill>
                  <a:schemeClr val="hlink"/>
                </a:solidFill>
                <a:hlinkClick r:id="rId5"/>
              </a:rPr>
              <a:t>Silent Teacher</a:t>
            </a:r>
            <a:r>
              <a:rPr lang="cs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5. třída</a:t>
            </a:r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úvod do práce s daty - učebnice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https://pracesdaty.zcu.cz/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základy programování - Scratch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úvod do informačních systémů, modelování a grafů - </a:t>
            </a:r>
            <a:r>
              <a:rPr lang="cs" u="sng">
                <a:solidFill>
                  <a:schemeClr val="hlink"/>
                </a:solidFill>
                <a:hlinkClick r:id="rId4"/>
              </a:rPr>
              <a:t>učebnice Základy informatiky</a:t>
            </a:r>
            <a:r>
              <a:rPr lang="cs"/>
              <a:t> imysleni.cz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6. třída</a:t>
            </a:r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kódování a šifrování dat, informační systémy - </a:t>
            </a:r>
            <a:r>
              <a:rPr lang="cs" u="sng">
                <a:solidFill>
                  <a:schemeClr val="hlink"/>
                </a:solidFill>
                <a:hlinkClick r:id="rId3"/>
              </a:rPr>
              <a:t>učebnice informatiky pro 2. stupeň</a:t>
            </a:r>
            <a:r>
              <a:rPr lang="cs"/>
              <a:t> imysleni.cz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práce s daty - učebnice </a:t>
            </a:r>
            <a:r>
              <a:rPr lang="cs" u="sng">
                <a:solidFill>
                  <a:schemeClr val="hlink"/>
                </a:solidFill>
                <a:hlinkClick r:id="rId4"/>
              </a:rPr>
              <a:t>https://pracesdaty.zcu.cz/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programování - Scratch, ozoboti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7. třída</a:t>
            </a:r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modelování pomocí grafů a schémat - </a:t>
            </a:r>
            <a:r>
              <a:rPr lang="cs" u="sng">
                <a:solidFill>
                  <a:schemeClr val="hlink"/>
                </a:solidFill>
                <a:hlinkClick r:id="rId3"/>
              </a:rPr>
              <a:t>učebnice informatiky pro 2. stupeň</a:t>
            </a:r>
            <a:r>
              <a:rPr lang="cs"/>
              <a:t> imysleni.cz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programování - Scratch, ozoboti, 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počítače - soubory, aplikace, sítě, role a přístupová práva, řešení problémů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8. třída</a:t>
            </a:r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hromadné zpracování dat - tabulkový procesor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programování robotické stavebnice - LEGO Mindstorms, VEX IQ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9. třída</a:t>
            </a:r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programování hardwarové desky - Micro:bit, Arduino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programovací projekty - Scratch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digitální technologie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závěrečný projekt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235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Jednoduché ovládání počítače</a:t>
            </a:r>
            <a:endParaRPr dirty="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99" y="1109935"/>
            <a:ext cx="5416698" cy="34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hlinkClick r:id="rId4"/>
            <a:extLst>
              <a:ext uri="{FF2B5EF4-FFF2-40B4-BE49-F238E27FC236}">
                <a16:creationId xmlns:a16="http://schemas.microsoft.com/office/drawing/2014/main" id="{74F52A5C-1700-4B94-B356-380439A0C77A}"/>
              </a:ext>
            </a:extLst>
          </p:cNvPr>
          <p:cNvSpPr txBox="1"/>
          <p:nvPr/>
        </p:nvSpPr>
        <p:spPr>
          <a:xfrm>
            <a:off x="3715231" y="459429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http://home.pf.jcu.cz/jop/</a:t>
            </a:r>
          </a:p>
        </p:txBody>
      </p:sp>
      <p:pic>
        <p:nvPicPr>
          <p:cNvPr id="6" name="Google Shape;88;p18">
            <a:extLst>
              <a:ext uri="{FF2B5EF4-FFF2-40B4-BE49-F238E27FC236}">
                <a16:creationId xmlns:a16="http://schemas.microsoft.com/office/drawing/2014/main" id="{3F289481-4528-4B17-BD05-DB869E059F4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1230" y="530198"/>
            <a:ext cx="2831070" cy="204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4;p19">
            <a:extLst>
              <a:ext uri="{FF2B5EF4-FFF2-40B4-BE49-F238E27FC236}">
                <a16:creationId xmlns:a16="http://schemas.microsoft.com/office/drawing/2014/main" id="{8804C9BC-86A2-475A-BC35-9D9C3D33A7C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1231" y="2663960"/>
            <a:ext cx="2831070" cy="215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Logika – základní úlohy – bobřík – jednotažky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234EDF-1926-491C-94F0-B60F6A5F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152475"/>
            <a:ext cx="4654188" cy="3416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5A0A5D-AF00-4B96-9947-CD024CE41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42" t="12549" r="22036" b="8652"/>
          <a:stretch/>
        </p:blipFill>
        <p:spPr>
          <a:xfrm>
            <a:off x="5236172" y="1075765"/>
            <a:ext cx="3596128" cy="38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3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Práce s daty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" name="TextovéPole 6">
            <a:hlinkClick r:id="rId3"/>
            <a:extLst>
              <a:ext uri="{FF2B5EF4-FFF2-40B4-BE49-F238E27FC236}">
                <a16:creationId xmlns:a16="http://schemas.microsoft.com/office/drawing/2014/main" id="{F0EE0F45-F081-4C40-A021-4194A98C2101}"/>
              </a:ext>
            </a:extLst>
          </p:cNvPr>
          <p:cNvSpPr txBox="1"/>
          <p:nvPr/>
        </p:nvSpPr>
        <p:spPr>
          <a:xfrm>
            <a:off x="311700" y="99858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https://pracesdaty.zcu.cz/</a:t>
            </a:r>
          </a:p>
        </p:txBody>
      </p:sp>
      <p:pic>
        <p:nvPicPr>
          <p:cNvPr id="8" name="Google Shape;133;p26">
            <a:extLst>
              <a:ext uri="{FF2B5EF4-FFF2-40B4-BE49-F238E27FC236}">
                <a16:creationId xmlns:a16="http://schemas.microsoft.com/office/drawing/2014/main" id="{ACCFE1CC-948D-4848-ACC9-61FEA0F47D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569" y="299677"/>
            <a:ext cx="4963875" cy="4194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40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919" y="495620"/>
            <a:ext cx="4921221" cy="4152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7;p15">
            <a:extLst>
              <a:ext uri="{FF2B5EF4-FFF2-40B4-BE49-F238E27FC236}">
                <a16:creationId xmlns:a16="http://schemas.microsoft.com/office/drawing/2014/main" id="{CC6149B8-2CDF-48CA-8322-D2DF3251A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Kódování obrázku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Kódování obrázku - vyzkoušeno v Nearpodu</a:t>
            </a:r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1529" y="1152475"/>
            <a:ext cx="1857808" cy="38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 rotWithShape="1">
          <a:blip r:embed="rId4">
            <a:alphaModFix/>
          </a:blip>
          <a:srcRect b="10450"/>
          <a:stretch/>
        </p:blipFill>
        <p:spPr>
          <a:xfrm>
            <a:off x="425600" y="1152475"/>
            <a:ext cx="5214890" cy="38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Grafové modely</a:t>
            </a:r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" name="Google Shape;117;p23">
            <a:extLst>
              <a:ext uri="{FF2B5EF4-FFF2-40B4-BE49-F238E27FC236}">
                <a16:creationId xmlns:a16="http://schemas.microsoft.com/office/drawing/2014/main" id="{C6CDB0AC-CCE1-459F-A60F-447F6F5120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845"/>
          <a:stretch/>
        </p:blipFill>
        <p:spPr>
          <a:xfrm>
            <a:off x="4395267" y="796174"/>
            <a:ext cx="4655256" cy="3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2;p24">
            <a:extLst>
              <a:ext uri="{FF2B5EF4-FFF2-40B4-BE49-F238E27FC236}">
                <a16:creationId xmlns:a16="http://schemas.microsoft.com/office/drawing/2014/main" id="{8C724285-D159-40C0-AB66-A07CC71127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60" y="1152475"/>
            <a:ext cx="3843817" cy="2603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27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Kódování s bloky – Code.org</a:t>
            </a:r>
            <a:endParaRPr dirty="0"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54" y="1152475"/>
            <a:ext cx="6892578" cy="389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827</Words>
  <Application>Microsoft Office PowerPoint</Application>
  <PresentationFormat>Předvádění na obrazovce (16:9)</PresentationFormat>
  <Paragraphs>75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Arial</vt:lpstr>
      <vt:lpstr>Simple Light</vt:lpstr>
      <vt:lpstr>Prezentace aplikace PowerPoint</vt:lpstr>
      <vt:lpstr>Školní vzdělávací programy</vt:lpstr>
      <vt:lpstr>Jednoduché ovládání počítače</vt:lpstr>
      <vt:lpstr>Logika – základní úlohy – bobřík – jednotažky</vt:lpstr>
      <vt:lpstr>Práce s daty</vt:lpstr>
      <vt:lpstr>Kódování obrázku</vt:lpstr>
      <vt:lpstr>Kódování obrázku - vyzkoušeno v Nearpodu</vt:lpstr>
      <vt:lpstr>Grafové modely</vt:lpstr>
      <vt:lpstr>Kódování s bloky – Code.org</vt:lpstr>
      <vt:lpstr>Kódování s bloky – Code.org</vt:lpstr>
      <vt:lpstr>Kódování s bloky – Scratch</vt:lpstr>
      <vt:lpstr>Kódování s bloky – Scratch</vt:lpstr>
      <vt:lpstr>Kódování s bloky – Scratch</vt:lpstr>
      <vt:lpstr>Blockly Games – alternativa k již známému Code.org</vt:lpstr>
      <vt:lpstr>Bezpečnost – JSNS – V digitálním světě (pro 1. stupeň)</vt:lpstr>
      <vt:lpstr>Jiří Vaníček - Informatika pro 1. stupeň základní školy</vt:lpstr>
      <vt:lpstr>4. třída</vt:lpstr>
      <vt:lpstr>5. třída</vt:lpstr>
      <vt:lpstr>6. třída</vt:lpstr>
      <vt:lpstr>7. třída</vt:lpstr>
      <vt:lpstr>8. třída</vt:lpstr>
      <vt:lpstr>9. třída</vt:lpstr>
      <vt:lpstr>3. třída</vt:lpstr>
      <vt:lpstr>4. třída</vt:lpstr>
      <vt:lpstr>5. třída</vt:lpstr>
      <vt:lpstr>6. třída</vt:lpstr>
      <vt:lpstr>7. třída</vt:lpstr>
      <vt:lpstr>8. třída</vt:lpstr>
      <vt:lpstr>9. třída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Gembec Martin</cp:lastModifiedBy>
  <cp:revision>6</cp:revision>
  <dcterms:modified xsi:type="dcterms:W3CDTF">2021-06-03T15:02:39Z</dcterms:modified>
</cp:coreProperties>
</file>